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70" r:id="rId4"/>
    <p:sldId id="271" r:id="rId5"/>
    <p:sldId id="272" r:id="rId6"/>
    <p:sldId id="273" r:id="rId7"/>
    <p:sldId id="262" r:id="rId8"/>
    <p:sldId id="268" r:id="rId9"/>
    <p:sldId id="269" r:id="rId10"/>
    <p:sldId id="27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E918D-29B3-49A4-9EE0-1C995C33BB3A}" type="datetimeFigureOut">
              <a:rPr lang="fr-FR" smtClean="0"/>
              <a:t>30/12/2024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9F0DA-9C38-402F-8BCD-D8F6C1B43120}" type="slidenum">
              <a:rPr lang="fr-FR" smtClean="0"/>
              <a:t>‹N°›</a:t>
            </a:fld>
            <a:endParaRPr lang="fr-FR"/>
          </a:p>
        </p:txBody>
      </p:sp>
    </p:spTree>
    <p:extLst>
      <p:ext uri="{BB962C8B-B14F-4D97-AF65-F5344CB8AC3E}">
        <p14:creationId xmlns:p14="http://schemas.microsoft.com/office/powerpoint/2010/main" val="4268142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4A9F0DA-9C38-402F-8BCD-D8F6C1B43120}" type="slidenum">
              <a:rPr lang="fr-FR" smtClean="0"/>
              <a:t>3</a:t>
            </a:fld>
            <a:endParaRPr lang="fr-FR"/>
          </a:p>
        </p:txBody>
      </p:sp>
    </p:spTree>
    <p:extLst>
      <p:ext uri="{BB962C8B-B14F-4D97-AF65-F5344CB8AC3E}">
        <p14:creationId xmlns:p14="http://schemas.microsoft.com/office/powerpoint/2010/main" val="2673110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D0610-8AA3-47E4-995A-E23D5A94125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63157D9-2ECD-406C-8A0A-4913255D99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15272A4-A304-4F90-85D7-2B9166A1E080}"/>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5" name="Espace réservé du pied de page 4">
            <a:extLst>
              <a:ext uri="{FF2B5EF4-FFF2-40B4-BE49-F238E27FC236}">
                <a16:creationId xmlns:a16="http://schemas.microsoft.com/office/drawing/2014/main" id="{70453F7D-BEE3-43E7-8074-0A6BA6B9CA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50F70E-1BEA-4814-87BB-CA524159E323}"/>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119656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D3FDD1-9F5C-455C-A43C-FBD19587127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C61C014-95D0-472C-A36B-0C10F2F9B94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A62A8BF-D5D9-42D1-B758-3AD34F273F84}"/>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5" name="Espace réservé du pied de page 4">
            <a:extLst>
              <a:ext uri="{FF2B5EF4-FFF2-40B4-BE49-F238E27FC236}">
                <a16:creationId xmlns:a16="http://schemas.microsoft.com/office/drawing/2014/main" id="{79B06E92-A8B9-4EE3-975D-AA60EE0E0B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3D94D62-3F07-42CC-9553-1F25EF363C5A}"/>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4160038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0FF148C-8E67-4776-93DF-14186C197B7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987A11-342C-44F2-B2CE-F60B1285991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B5B92C-936B-406A-A079-A2E6E9F26A4F}"/>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5" name="Espace réservé du pied de page 4">
            <a:extLst>
              <a:ext uri="{FF2B5EF4-FFF2-40B4-BE49-F238E27FC236}">
                <a16:creationId xmlns:a16="http://schemas.microsoft.com/office/drawing/2014/main" id="{A86BE13F-DD3A-4933-B3E0-83A966098C6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262F85-CE53-459C-90E2-2E2B08F6E2CA}"/>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23689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0B4ABC-72F4-49A1-9BA7-2DFDA165D8A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DA2F56C-ADA2-4C76-A15D-D2AAD264BD9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E0BEAF5-8595-49FF-B5CC-1EC12EC88BA2}"/>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5" name="Espace réservé du pied de page 4">
            <a:extLst>
              <a:ext uri="{FF2B5EF4-FFF2-40B4-BE49-F238E27FC236}">
                <a16:creationId xmlns:a16="http://schemas.microsoft.com/office/drawing/2014/main" id="{518D0170-913E-4984-9F79-4EF9D172F2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1111617-5C3C-4322-9A1C-82B308191C9A}"/>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86544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DADE64-D16F-491E-A2B2-D269010F2F2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2BE9A84-D38F-4CC5-8540-1ABEC2C29A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D937DC8D-5337-4F6B-86CE-F80253EFA4B1}"/>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5" name="Espace réservé du pied de page 4">
            <a:extLst>
              <a:ext uri="{FF2B5EF4-FFF2-40B4-BE49-F238E27FC236}">
                <a16:creationId xmlns:a16="http://schemas.microsoft.com/office/drawing/2014/main" id="{3F3BC0D8-F0B6-46A4-AD49-DB2E9AB73B1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981348-2BD8-4EE6-991C-3899F2B64C63}"/>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4066830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EDFA1E-7EF0-46A1-A9F0-DFA7992F93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2291F7F-599E-46B7-B8E7-6F2EA241345E}"/>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42A5C03-58D2-470F-A88F-300DB3A16460}"/>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31447D8-1C88-45FD-9CD0-AB24028A26C4}"/>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6" name="Espace réservé du pied de page 5">
            <a:extLst>
              <a:ext uri="{FF2B5EF4-FFF2-40B4-BE49-F238E27FC236}">
                <a16:creationId xmlns:a16="http://schemas.microsoft.com/office/drawing/2014/main" id="{E9315CC8-2648-4109-8865-76040AA78B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607265-A389-4653-A610-65CF3CFD0515}"/>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315009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184100-AFA6-4478-A784-AD1AA89D228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FAA27EF-5EC3-4442-BEBF-723853985D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6DDB1CE7-38CA-4268-992C-E7A7B91C97F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E757A59-69E3-479D-B9D0-2A46824C3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171CA33-3C2E-46BF-9BF9-B410C29C173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AC8ED2D-7DAF-4486-B380-9DDDEA0EC93B}"/>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8" name="Espace réservé du pied de page 7">
            <a:extLst>
              <a:ext uri="{FF2B5EF4-FFF2-40B4-BE49-F238E27FC236}">
                <a16:creationId xmlns:a16="http://schemas.microsoft.com/office/drawing/2014/main" id="{178132FD-E331-4408-8759-7BAC43D91A2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C38E90A-69A7-4519-8592-48562FB2A211}"/>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361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609883-84FA-4568-8BC8-28032AF7ECC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A8CC411-8F7A-487A-B9AB-6739766BBC46}"/>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4" name="Espace réservé du pied de page 3">
            <a:extLst>
              <a:ext uri="{FF2B5EF4-FFF2-40B4-BE49-F238E27FC236}">
                <a16:creationId xmlns:a16="http://schemas.microsoft.com/office/drawing/2014/main" id="{D11097FC-C9D0-4181-830C-213DC3798F9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4F7C6E4-1D5A-4370-8D18-D2268687A514}"/>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1649881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2917E9B-F409-46D2-A021-DB65FFDC21BC}"/>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3" name="Espace réservé du pied de page 2">
            <a:extLst>
              <a:ext uri="{FF2B5EF4-FFF2-40B4-BE49-F238E27FC236}">
                <a16:creationId xmlns:a16="http://schemas.microsoft.com/office/drawing/2014/main" id="{ADC3F4F9-688C-4995-ADF4-7B0136B738D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CA76E47-BD25-45FA-99CD-C68F8B3F1A27}"/>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359464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DC43B-B870-47E7-9EC7-7BD92F672B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6AF0724-E5D3-4B55-B69A-B59BEA1333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2BB1F58-BB9A-41A9-A7C5-FD0593B0D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C4F09D8-EABD-43F0-9924-9BEB58C801C9}"/>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6" name="Espace réservé du pied de page 5">
            <a:extLst>
              <a:ext uri="{FF2B5EF4-FFF2-40B4-BE49-F238E27FC236}">
                <a16:creationId xmlns:a16="http://schemas.microsoft.com/office/drawing/2014/main" id="{5EB04F63-C2EE-4C25-A3F7-ECEBA5E76EE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5527E1-BEA1-45FA-ABBD-FD4DD347302E}"/>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238194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547C88-D007-4205-8C94-FAABC3DE43C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B8C2B28-5366-4E34-A118-82577263D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CD408BF-9D81-4C33-AED7-21C101D83C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E639D74-F980-4B81-AA50-498BFB64F8A3}"/>
              </a:ext>
            </a:extLst>
          </p:cNvPr>
          <p:cNvSpPr>
            <a:spLocks noGrp="1"/>
          </p:cNvSpPr>
          <p:nvPr>
            <p:ph type="dt" sz="half" idx="10"/>
          </p:nvPr>
        </p:nvSpPr>
        <p:spPr/>
        <p:txBody>
          <a:bodyPr/>
          <a:lstStyle/>
          <a:p>
            <a:fld id="{21F08F82-5F5D-4D70-B4CC-A3AFC3F6B03F}" type="datetimeFigureOut">
              <a:rPr lang="fr-FR" smtClean="0"/>
              <a:t>30/12/2024</a:t>
            </a:fld>
            <a:endParaRPr lang="fr-FR"/>
          </a:p>
        </p:txBody>
      </p:sp>
      <p:sp>
        <p:nvSpPr>
          <p:cNvPr id="6" name="Espace réservé du pied de page 5">
            <a:extLst>
              <a:ext uri="{FF2B5EF4-FFF2-40B4-BE49-F238E27FC236}">
                <a16:creationId xmlns:a16="http://schemas.microsoft.com/office/drawing/2014/main" id="{5D1CA783-B02A-4C63-8FFF-3A250F6E065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DF2DC3-7FD4-48E6-ABA9-B193AC46AE75}"/>
              </a:ext>
            </a:extLst>
          </p:cNvPr>
          <p:cNvSpPr>
            <a:spLocks noGrp="1"/>
          </p:cNvSpPr>
          <p:nvPr>
            <p:ph type="sldNum" sz="quarter" idx="12"/>
          </p:nvPr>
        </p:nvSpPr>
        <p:spPr/>
        <p:txBody>
          <a:bodyPr/>
          <a:lstStyle/>
          <a:p>
            <a:fld id="{E01A0179-2AB2-4F71-92EE-495F6B76CF76}" type="slidenum">
              <a:rPr lang="fr-FR" smtClean="0"/>
              <a:t>‹N°›</a:t>
            </a:fld>
            <a:endParaRPr lang="fr-FR"/>
          </a:p>
        </p:txBody>
      </p:sp>
    </p:spTree>
    <p:extLst>
      <p:ext uri="{BB962C8B-B14F-4D97-AF65-F5344CB8AC3E}">
        <p14:creationId xmlns:p14="http://schemas.microsoft.com/office/powerpoint/2010/main" val="4007502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2E5581B-926A-469A-A94F-F3BB8F192C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900437C-1AAD-4330-B1C9-95EFB1E98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9FCFD8-D3CC-4BA9-94DE-31978F0CF8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08F82-5F5D-4D70-B4CC-A3AFC3F6B03F}" type="datetimeFigureOut">
              <a:rPr lang="fr-FR" smtClean="0"/>
              <a:t>30/12/2024</a:t>
            </a:fld>
            <a:endParaRPr lang="fr-FR"/>
          </a:p>
        </p:txBody>
      </p:sp>
      <p:sp>
        <p:nvSpPr>
          <p:cNvPr id="5" name="Espace réservé du pied de page 4">
            <a:extLst>
              <a:ext uri="{FF2B5EF4-FFF2-40B4-BE49-F238E27FC236}">
                <a16:creationId xmlns:a16="http://schemas.microsoft.com/office/drawing/2014/main" id="{453A36F2-D60A-41D9-A086-9BDA31C95E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EA324D0-79C3-477D-A8C2-9AB46B0D7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A0179-2AB2-4F71-92EE-495F6B76CF76}" type="slidenum">
              <a:rPr lang="fr-FR" smtClean="0"/>
              <a:t>‹N°›</a:t>
            </a:fld>
            <a:endParaRPr lang="fr-FR"/>
          </a:p>
        </p:txBody>
      </p:sp>
    </p:spTree>
    <p:extLst>
      <p:ext uri="{BB962C8B-B14F-4D97-AF65-F5344CB8AC3E}">
        <p14:creationId xmlns:p14="http://schemas.microsoft.com/office/powerpoint/2010/main" val="3431658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57000">
              <a:schemeClr val="accent4"/>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061936" y="1659285"/>
            <a:ext cx="10068128" cy="3539430"/>
          </a:xfrm>
          <a:prstGeom prst="rect">
            <a:avLst/>
          </a:prstGeom>
          <a:noFill/>
        </p:spPr>
        <p:txBody>
          <a:bodyPr wrap="square" rtlCol="0">
            <a:spAutoFit/>
          </a:bodyPr>
          <a:lstStyle/>
          <a:p>
            <a:pPr algn="ctr"/>
            <a:r>
              <a:rPr lang="fr-FR" sz="4800" dirty="0"/>
              <a:t>Challenge mathématique 2024 – 2025</a:t>
            </a:r>
          </a:p>
          <a:p>
            <a:pPr algn="ctr"/>
            <a:r>
              <a:rPr lang="fr-FR" sz="4800" dirty="0"/>
              <a:t>Manche 2 – Niveau 4</a:t>
            </a:r>
          </a:p>
          <a:p>
            <a:pPr algn="ctr"/>
            <a:endParaRPr lang="fr-FR" sz="4800" dirty="0"/>
          </a:p>
          <a:p>
            <a:pPr algn="ctr"/>
            <a:r>
              <a:rPr lang="fr-FR" sz="4000" u="sng" dirty="0"/>
              <a:t>Calcul mental :</a:t>
            </a:r>
            <a:r>
              <a:rPr lang="fr-FR" sz="4000" dirty="0"/>
              <a:t> problèmes à proposer pour continuer à s’entraîner</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2892481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045947" y="1122214"/>
            <a:ext cx="10100106" cy="4613571"/>
          </a:xfrm>
          <a:prstGeom prst="rect">
            <a:avLst/>
          </a:prstGeom>
          <a:noFill/>
        </p:spPr>
        <p:txBody>
          <a:bodyPr wrap="square" rtlCol="0">
            <a:spAutoFit/>
          </a:bodyPr>
          <a:lstStyle/>
          <a:p>
            <a:pPr>
              <a:lnSpc>
                <a:spcPct val="150000"/>
              </a:lnSpc>
            </a:pPr>
            <a:r>
              <a:rPr lang="fr-FR" sz="4000" dirty="0"/>
              <a:t>Gabin et Leïla vont ramasser des champignons dans la forêt. Gabin en ramasse 0,6 kg de plus que Leïla. Leïla ramasse 2,5 kg de champignons. Quelle masse de champignons ont ramassé les deux enfants ?</a:t>
            </a:r>
            <a:endParaRPr lang="fr-FR" sz="7200" dirty="0"/>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3475404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807762" y="1583879"/>
            <a:ext cx="10576476" cy="3690241"/>
          </a:xfrm>
          <a:prstGeom prst="rect">
            <a:avLst/>
          </a:prstGeom>
          <a:noFill/>
        </p:spPr>
        <p:txBody>
          <a:bodyPr wrap="square" rtlCol="0">
            <a:spAutoFit/>
          </a:bodyPr>
          <a:lstStyle/>
          <a:p>
            <a:pPr fontAlgn="base">
              <a:lnSpc>
                <a:spcPct val="150000"/>
              </a:lnSpc>
            </a:pPr>
            <a:r>
              <a:rPr lang="fr-FR" sz="4000" dirty="0"/>
              <a:t>Les élèves confectionnent 20 paquets contenant chacun 250 g, et 100 paquets contenant chacun 0,4 kg de gâteaux. Quelle masse de gâteaux ont confectionné les élèves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245502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845084" y="1583879"/>
            <a:ext cx="10501831" cy="3690241"/>
          </a:xfrm>
          <a:prstGeom prst="rect">
            <a:avLst/>
          </a:prstGeom>
          <a:noFill/>
        </p:spPr>
        <p:txBody>
          <a:bodyPr wrap="square" rtlCol="0">
            <a:spAutoFit/>
          </a:bodyPr>
          <a:lstStyle/>
          <a:p>
            <a:pPr fontAlgn="base">
              <a:lnSpc>
                <a:spcPct val="150000"/>
              </a:lnSpc>
            </a:pPr>
            <a:r>
              <a:rPr lang="fr-FR" sz="4000" dirty="0"/>
              <a:t>Les élèves confectionnent 100 paquets contenant chacun 0,25 kg, et 50 paquets contenant chacun 600 g de gâteaux. Quelle masse de gâteaux ont confectionné les élèves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3"/>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258021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235083" y="1583879"/>
            <a:ext cx="9721834" cy="3690241"/>
          </a:xfrm>
          <a:prstGeom prst="rect">
            <a:avLst/>
          </a:prstGeom>
          <a:noFill/>
        </p:spPr>
        <p:txBody>
          <a:bodyPr wrap="square" rtlCol="0">
            <a:spAutoFit/>
          </a:bodyPr>
          <a:lstStyle/>
          <a:p>
            <a:pPr fontAlgn="base">
              <a:lnSpc>
                <a:spcPct val="150000"/>
              </a:lnSpc>
            </a:pPr>
            <a:r>
              <a:rPr lang="fr-FR" sz="4000" dirty="0"/>
              <a:t>Les élèves confectionnent 2,4 kg de gâteaux. Le tiers des gâteaux est au chocolat, les autres sont à la confiture. Quelle est la masse des gâteaux à la confiture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420168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263074" y="1583879"/>
            <a:ext cx="9665851" cy="3690241"/>
          </a:xfrm>
          <a:prstGeom prst="rect">
            <a:avLst/>
          </a:prstGeom>
          <a:noFill/>
        </p:spPr>
        <p:txBody>
          <a:bodyPr wrap="square" rtlCol="0">
            <a:spAutoFit/>
          </a:bodyPr>
          <a:lstStyle/>
          <a:p>
            <a:pPr fontAlgn="base">
              <a:lnSpc>
                <a:spcPct val="150000"/>
              </a:lnSpc>
            </a:pPr>
            <a:r>
              <a:rPr lang="fr-FR" sz="4000" dirty="0"/>
              <a:t>Les élèves confectionnent 5 kg de gâteaux. La moitié des gâteaux est à la vanille, les autres sont aux noisettes. Quelle est la masse des gâteaux aux noisettes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3647524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40000"/>
                <a:lumOff val="60000"/>
              </a:schemeClr>
            </a:gs>
            <a:gs pos="57000">
              <a:schemeClr val="accent2">
                <a:lumMod val="20000"/>
                <a:lumOff val="80000"/>
              </a:schemeClr>
            </a:gs>
            <a:gs pos="100000">
              <a:schemeClr val="accent2">
                <a:lumMod val="60000"/>
                <a:lumOff val="4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549283" y="2045544"/>
            <a:ext cx="11093434" cy="2766911"/>
          </a:xfrm>
          <a:prstGeom prst="rect">
            <a:avLst/>
          </a:prstGeom>
          <a:noFill/>
        </p:spPr>
        <p:txBody>
          <a:bodyPr wrap="square" rtlCol="0">
            <a:spAutoFit/>
          </a:bodyPr>
          <a:lstStyle/>
          <a:p>
            <a:pPr>
              <a:lnSpc>
                <a:spcPct val="150000"/>
              </a:lnSpc>
            </a:pPr>
            <a:r>
              <a:rPr lang="fr-FR" sz="4000" dirty="0"/>
              <a:t>Les élèves confectionnent 15 kg de gâteaux. Un dixième des gâteaux est au citron, les autres sont à l’orange. Quelle est la masse des gâteaux à l’orange ?</a:t>
            </a:r>
            <a:endParaRPr lang="fr-FR" sz="7200" dirty="0"/>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11637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578977" y="1583879"/>
            <a:ext cx="11034046" cy="3690241"/>
          </a:xfrm>
          <a:prstGeom prst="rect">
            <a:avLst/>
          </a:prstGeom>
          <a:noFill/>
        </p:spPr>
        <p:txBody>
          <a:bodyPr wrap="square" rtlCol="0">
            <a:spAutoFit/>
          </a:bodyPr>
          <a:lstStyle/>
          <a:p>
            <a:pPr fontAlgn="base">
              <a:lnSpc>
                <a:spcPct val="150000"/>
              </a:lnSpc>
            </a:pPr>
            <a:r>
              <a:rPr lang="fr-FR" sz="4000" dirty="0"/>
              <a:t>Amir, Naël et Jeanne sont frères et sœur. Ils partent en randonnée. Amir parcourt 3,5 km et Naël 4,5 km. Les deux frères ensemble ont parcouru 3 km de plus que leur sœur. Quelle distance a parcouru Jeanne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3894028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606074" y="1583879"/>
            <a:ext cx="10979852" cy="3690241"/>
          </a:xfrm>
          <a:prstGeom prst="rect">
            <a:avLst/>
          </a:prstGeom>
          <a:noFill/>
        </p:spPr>
        <p:txBody>
          <a:bodyPr wrap="square" rtlCol="0">
            <a:spAutoFit/>
          </a:bodyPr>
          <a:lstStyle/>
          <a:p>
            <a:pPr fontAlgn="base">
              <a:lnSpc>
                <a:spcPct val="150000"/>
              </a:lnSpc>
            </a:pPr>
            <a:r>
              <a:rPr lang="fr-FR" sz="4000" dirty="0"/>
              <a:t>Amir, Naël et Jeanne sont frères et sœur. Ils partent en randonnée. Amir parcourt 7,5 km et Naël 5,9 km. Les deux frères ensemble ont parcouru 3 km de plus que leur sœur. Quelle distance a parcouru Jeanne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99055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57000">
              <a:schemeClr val="accent5">
                <a:lumMod val="20000"/>
                <a:lumOff val="80000"/>
              </a:schemeClr>
            </a:gs>
            <a:gs pos="100000">
              <a:schemeClr val="accent5">
                <a:lumMod val="40000"/>
                <a:lumOff val="6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1022620" y="1122214"/>
            <a:ext cx="10146759" cy="4613571"/>
          </a:xfrm>
          <a:prstGeom prst="rect">
            <a:avLst/>
          </a:prstGeom>
          <a:noFill/>
        </p:spPr>
        <p:txBody>
          <a:bodyPr wrap="square" rtlCol="0">
            <a:spAutoFit/>
          </a:bodyPr>
          <a:lstStyle/>
          <a:p>
            <a:pPr fontAlgn="base">
              <a:lnSpc>
                <a:spcPct val="150000"/>
              </a:lnSpc>
            </a:pPr>
            <a:r>
              <a:rPr lang="fr-FR" sz="4000" dirty="0"/>
              <a:t>Gabin et Leïla vont ramasser des champignons dans la forêt. Gabin en ramasse 0,6 kg de moins que Leïla. Leïla ramasse 3,8 kg de champignons. Quelle masse de champignons ont ramassé les deux enfants ?</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Tree>
    <p:extLst>
      <p:ext uri="{BB962C8B-B14F-4D97-AF65-F5344CB8AC3E}">
        <p14:creationId xmlns:p14="http://schemas.microsoft.com/office/powerpoint/2010/main" val="30699004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378</Words>
  <Application>Microsoft Office PowerPoint</Application>
  <PresentationFormat>Grand écran</PresentationFormat>
  <Paragraphs>24</Paragraphs>
  <Slides>10</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Vincent Dionisi</dc:creator>
  <cp:lastModifiedBy>Vincent Dionisi</cp:lastModifiedBy>
  <cp:revision>15</cp:revision>
  <dcterms:created xsi:type="dcterms:W3CDTF">2023-11-24T11:21:07Z</dcterms:created>
  <dcterms:modified xsi:type="dcterms:W3CDTF">2024-12-30T11:04:33Z</dcterms:modified>
</cp:coreProperties>
</file>